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74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3" r:id="rId14"/>
    <p:sldId id="271" r:id="rId15"/>
    <p:sldId id="276" r:id="rId16"/>
    <p:sldId id="275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CC3300"/>
    <a:srgbClr val="800080"/>
    <a:srgbClr val="990099"/>
    <a:srgbClr val="0066FF"/>
    <a:srgbClr val="00CC66"/>
    <a:srgbClr val="FF00FF"/>
    <a:srgbClr val="FF6600"/>
    <a:srgbClr val="75F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CE725A-BEAA-4A50-8615-1BEBA3BFCB05}" type="datetimeFigureOut">
              <a:rPr lang="ru-RU" smtClean="0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0696B-A99E-4041-B5A5-C202AF9BC5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AF1721-6B6C-4B77-87C6-A3937DBC2347}" type="datetimeFigureOut">
              <a:rPr lang="ru-RU" smtClean="0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80C7AA-2E98-44E2-9536-9C38CCBD29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B358C-2305-45E1-8347-2C2FEA1AE9AB}" type="datetimeFigureOut">
              <a:rPr lang="ru-RU" smtClean="0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A1F14A-5523-42EC-B8FE-6FA413AA02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B90061-3629-47E8-BFAC-E0EA8936BBA8}" type="datetimeFigureOut">
              <a:rPr lang="ru-RU" smtClean="0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350A35-AAF6-45C5-9DCC-3FE406721A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CA568B-3CA1-47C2-B4AA-C47DF9CA13D5}" type="datetimeFigureOut">
              <a:rPr lang="ru-RU" smtClean="0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D9F3A-3BD5-42FB-B433-CCD6979DA4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A439D1-A516-4DAA-8128-2B833DF2ECDB}" type="datetimeFigureOut">
              <a:rPr lang="ru-RU" smtClean="0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CB026D-5399-4AC2-B7F6-4AA56673EF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E44FAF-1B71-433A-ABEE-CF6FC0599878}" type="datetimeFigureOut">
              <a:rPr lang="ru-RU" smtClean="0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11275-37C4-4EE8-9877-3243D91DA2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023CC-C3D7-4FB3-9ACE-9D9306893A15}" type="datetimeFigureOut">
              <a:rPr lang="ru-RU" smtClean="0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725F4-7EAF-4AAA-993F-B74CBAAA7C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8024EB-071D-4178-988D-B132EC302C63}" type="datetimeFigureOut">
              <a:rPr lang="ru-RU" smtClean="0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5DA9-6DE2-4AD4-AF6C-E8372EC162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CA2FDD-5EC1-4586-B2BF-ABFD63E9BB23}" type="datetimeFigureOut">
              <a:rPr lang="ru-RU" smtClean="0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CA9606-81AA-432E-9332-6D960D02091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B62F27-73A6-41BB-943D-80E1B43DAD89}" type="datetimeFigureOut">
              <a:rPr lang="ru-RU" smtClean="0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D361F3-8488-4976-8713-FC20C71568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3EA07DCC-903A-4B49-9678-D637148FFC5A}" type="datetimeFigureOut">
              <a:rPr lang="ru-RU" smtClean="0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5BA92EB-CEEA-4561-9371-B7600222AE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титульни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1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0"/>
            <a:ext cx="878497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Презентация воспитателя первой младшей группы МБДОУ В-</a:t>
            </a:r>
            <a:r>
              <a:rPr lang="ru-RU" sz="35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Талызинский</a:t>
            </a:r>
            <a:r>
              <a:rPr lang="ru-RU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детский сад «Колосок»</a:t>
            </a:r>
          </a:p>
          <a:p>
            <a:pPr algn="ctr"/>
            <a:r>
              <a:rPr lang="ru-RU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Масловой Надежды Николаевны</a:t>
            </a:r>
          </a:p>
          <a:p>
            <a:pPr algn="ctr"/>
            <a:endParaRPr lang="ru-RU" sz="2500" b="1" dirty="0">
              <a:latin typeface="Comic Sans MS" pitchFamily="66" charset="0"/>
            </a:endParaRPr>
          </a:p>
          <a:p>
            <a:pPr algn="ctr"/>
            <a:endParaRPr lang="ru-RU" sz="2500" b="1" dirty="0" smtClean="0">
              <a:latin typeface="Comic Sans MS" pitchFamily="66" charset="0"/>
            </a:endParaRPr>
          </a:p>
          <a:p>
            <a:pPr algn="ctr"/>
            <a:endParaRPr lang="ru-RU" sz="2500" b="1" dirty="0">
              <a:latin typeface="Comic Sans MS" pitchFamily="66" charset="0"/>
            </a:endParaRPr>
          </a:p>
          <a:p>
            <a:pPr algn="ctr"/>
            <a:endParaRPr lang="ru-RU" sz="2500" b="1" dirty="0">
              <a:latin typeface="Comic Sans MS" pitchFamily="66" charset="0"/>
            </a:endParaRPr>
          </a:p>
          <a:p>
            <a:pPr algn="ctr"/>
            <a:endParaRPr lang="ru-RU" sz="2500" b="1" dirty="0" smtClean="0">
              <a:latin typeface="Comic Sans MS" pitchFamily="66" charset="0"/>
            </a:endParaRPr>
          </a:p>
          <a:p>
            <a:pPr algn="ctr"/>
            <a:endParaRPr lang="ru-RU" sz="2500" b="1" dirty="0">
              <a:latin typeface="Comic Sans MS" pitchFamily="66" charset="0"/>
            </a:endParaRPr>
          </a:p>
          <a:p>
            <a:pPr algn="ctr"/>
            <a:endParaRPr lang="ru-RU" sz="2500" b="1" dirty="0" smtClean="0">
              <a:latin typeface="Comic Sans MS" pitchFamily="66" charset="0"/>
            </a:endParaRPr>
          </a:p>
          <a:p>
            <a:pPr algn="ctr"/>
            <a:endParaRPr lang="ru-RU" sz="2500" b="1" dirty="0">
              <a:latin typeface="Comic Sans MS" pitchFamily="66" charset="0"/>
            </a:endParaRPr>
          </a:p>
          <a:p>
            <a:pPr algn="ctr"/>
            <a:endParaRPr lang="ru-RU" sz="2500" b="1" dirty="0" smtClean="0">
              <a:latin typeface="Comic Sans MS" pitchFamily="66" charset="0"/>
            </a:endParaRPr>
          </a:p>
          <a:p>
            <a:pPr algn="ctr"/>
            <a:endParaRPr lang="ru-RU" sz="2500" b="1" dirty="0">
              <a:latin typeface="Comic Sans MS" pitchFamily="66" charset="0"/>
            </a:endParaRPr>
          </a:p>
          <a:p>
            <a:pPr algn="ctr"/>
            <a:endParaRPr lang="ru-RU" sz="2500" b="1" dirty="0" smtClean="0">
              <a:latin typeface="Comic Sans MS" pitchFamily="66" charset="0"/>
            </a:endParaRPr>
          </a:p>
          <a:p>
            <a:pPr algn="ctr"/>
            <a:endParaRPr lang="ru-RU" sz="2000" b="1" dirty="0" smtClean="0">
              <a:latin typeface="Comic Sans MS" pitchFamily="66" charset="0"/>
            </a:endParaRPr>
          </a:p>
          <a:p>
            <a:pPr algn="ctr"/>
            <a:endParaRPr lang="ru-RU" sz="2500" b="1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502141"/>
            <a:ext cx="84969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Один день из жизни группы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5229200"/>
            <a:ext cx="6048672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В-Талызино </a:t>
            </a:r>
          </a:p>
          <a:p>
            <a:pPr algn="ctr"/>
            <a:r>
              <a:rPr lang="ru-RU" sz="4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201</a:t>
            </a:r>
            <a:r>
              <a:rPr lang="en-US" sz="45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5</a:t>
            </a:r>
            <a:r>
              <a:rPr lang="ru-RU" sz="45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год</a:t>
            </a:r>
            <a:endParaRPr lang="ru-RU" sz="4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Барбарики - Что такое доброта( мину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96786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\Рабочий стол\воспитатель год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"/>
            <a:ext cx="9126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01950" y="703004"/>
            <a:ext cx="38243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omic Sans MS" pitchFamily="66" charset="0"/>
              </a:rPr>
              <a:t>Эй, вы, глазки!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omic Sans MS" pitchFamily="66" charset="0"/>
              </a:rPr>
              <a:t>Эй, вы, ушки!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omic Sans MS" pitchFamily="66" charset="0"/>
              </a:rPr>
              <a:t>Вас положим на подушки!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008" y="450912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Comic Sans MS" pitchFamily="66" charset="0"/>
              </a:rPr>
              <a:t>Полежите, полежите,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  <a:latin typeface="Comic Sans MS" pitchFamily="66" charset="0"/>
              </a:rPr>
              <a:t>Отдохните и поспите!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1" y="116632"/>
            <a:ext cx="4438055" cy="3528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95214"/>
            <a:ext cx="4699146" cy="326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8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Рабочий стол\воспитатель год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908720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После сна, как все проснулись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Улыбнулись, потянулись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Мы по коврикам прошлись,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Закаляйся, не ленись!</a:t>
            </a:r>
            <a:endParaRPr lang="ru-RU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36" y="2109049"/>
            <a:ext cx="3672408" cy="4437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0492"/>
            <a:ext cx="3630992" cy="4299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4869160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omic Sans MS" pitchFamily="66" charset="0"/>
                <a:cs typeface="Consolas" pitchFamily="49" charset="0"/>
              </a:rPr>
              <a:t>Ручки мы к груди поднимем,</a:t>
            </a:r>
          </a:p>
          <a:p>
            <a:r>
              <a:rPr lang="ru-RU" b="1" dirty="0">
                <a:solidFill>
                  <a:schemeClr val="bg1"/>
                </a:solidFill>
                <a:latin typeface="Comic Sans MS" pitchFamily="66" charset="0"/>
                <a:cs typeface="Consolas" pitchFamily="49" charset="0"/>
              </a:rPr>
              <a:t>Ну-ка, поиграем с ними.</a:t>
            </a:r>
          </a:p>
          <a:p>
            <a:r>
              <a:rPr lang="ru-RU" b="1" dirty="0">
                <a:solidFill>
                  <a:schemeClr val="bg1"/>
                </a:solidFill>
                <a:latin typeface="Comic Sans MS" pitchFamily="66" charset="0"/>
                <a:cs typeface="Consolas" pitchFamily="49" charset="0"/>
              </a:rPr>
              <a:t>Потрясём получше –</a:t>
            </a:r>
          </a:p>
          <a:p>
            <a:r>
              <a:rPr lang="ru-RU" b="1" dirty="0">
                <a:solidFill>
                  <a:schemeClr val="bg1"/>
                </a:solidFill>
                <a:latin typeface="Comic Sans MS" pitchFamily="66" charset="0"/>
                <a:cs typeface="Consolas" pitchFamily="49" charset="0"/>
              </a:rPr>
              <a:t>С пробужденьем, ручки</a:t>
            </a:r>
            <a:r>
              <a:rPr lang="ru-RU" b="1" dirty="0">
                <a:latin typeface="Comic Sans MS" pitchFamily="66" charset="0"/>
                <a:cs typeface="Consolas" pitchFamily="49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584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15126" y="63077"/>
            <a:ext cx="33123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Время </a:t>
            </a:r>
            <a:r>
              <a:rPr lang="ru-RU" sz="2000" b="1" dirty="0">
                <a:latin typeface="Comic Sans MS" pitchFamily="66" charset="0"/>
              </a:rPr>
              <a:t>полдника у нас!</a:t>
            </a:r>
            <a:br>
              <a:rPr lang="ru-RU" sz="2000" b="1" dirty="0">
                <a:latin typeface="Comic Sans MS" pitchFamily="66" charset="0"/>
              </a:rPr>
            </a:br>
            <a:r>
              <a:rPr lang="ru-RU" sz="2000" b="1" dirty="0">
                <a:latin typeface="Comic Sans MS" pitchFamily="66" charset="0"/>
              </a:rPr>
              <a:t>Будем кушать мы сейчас.</a:t>
            </a:r>
            <a:br>
              <a:rPr lang="ru-RU" sz="2000" b="1" dirty="0">
                <a:latin typeface="Comic Sans MS" pitchFamily="66" charset="0"/>
              </a:rPr>
            </a:br>
            <a:r>
              <a:rPr lang="ru-RU" sz="2000" b="1" dirty="0">
                <a:latin typeface="Comic Sans MS" pitchFamily="66" charset="0"/>
              </a:rPr>
              <a:t>Вот творожное суфле</a:t>
            </a:r>
            <a:br>
              <a:rPr lang="ru-RU" sz="2000" b="1" dirty="0">
                <a:latin typeface="Comic Sans MS" pitchFamily="66" charset="0"/>
              </a:rPr>
            </a:br>
            <a:r>
              <a:rPr lang="ru-RU" sz="2000" b="1" dirty="0">
                <a:latin typeface="Comic Sans MS" pitchFamily="66" charset="0"/>
              </a:rPr>
              <a:t>Перед нами на столе!</a:t>
            </a:r>
            <a:br>
              <a:rPr lang="ru-RU" sz="2000" b="1" dirty="0">
                <a:latin typeface="Comic Sans MS" pitchFamily="66" charset="0"/>
              </a:rPr>
            </a:br>
            <a:r>
              <a:rPr lang="ru-RU" sz="2000" b="1" dirty="0">
                <a:latin typeface="Comic Sans MS" pitchFamily="66" charset="0"/>
              </a:rPr>
              <a:t/>
            </a:r>
            <a:br>
              <a:rPr lang="ru-RU" sz="2000" b="1" dirty="0">
                <a:latin typeface="Comic Sans MS" pitchFamily="66" charset="0"/>
              </a:rPr>
            </a:br>
            <a:r>
              <a:rPr lang="ru-RU" sz="2000" b="1" dirty="0">
                <a:latin typeface="Comic Sans MS" pitchFamily="66" charset="0"/>
              </a:rPr>
              <a:t>А к нему клубничный джем!</a:t>
            </a:r>
            <a:br>
              <a:rPr lang="ru-RU" sz="2000" b="1" dirty="0">
                <a:latin typeface="Comic Sans MS" pitchFamily="66" charset="0"/>
              </a:rPr>
            </a:br>
            <a:r>
              <a:rPr lang="ru-RU" sz="2000" b="1" dirty="0" smtClean="0">
                <a:latin typeface="Comic Sans MS" pitchFamily="66" charset="0"/>
              </a:rPr>
              <a:t>Очень </a:t>
            </a:r>
            <a:r>
              <a:rPr lang="ru-RU" sz="2000" b="1" dirty="0">
                <a:latin typeface="Comic Sans MS" pitchFamily="66" charset="0"/>
              </a:rPr>
              <a:t>нравится он всем</a:t>
            </a:r>
            <a:r>
              <a:rPr lang="ru-RU" sz="2000" b="1" dirty="0" smtClean="0">
                <a:latin typeface="Comic Sans MS" pitchFamily="66" charset="0"/>
              </a:rPr>
              <a:t>!</a:t>
            </a:r>
            <a:r>
              <a:rPr lang="ru-RU" sz="2000" b="1" dirty="0">
                <a:latin typeface="Comic Sans MS" pitchFamily="66" charset="0"/>
              </a:rPr>
              <a:t/>
            </a:r>
            <a:br>
              <a:rPr lang="ru-RU" sz="2000" b="1" dirty="0">
                <a:latin typeface="Comic Sans MS" pitchFamily="66" charset="0"/>
              </a:rPr>
            </a:br>
            <a:r>
              <a:rPr lang="ru-RU" sz="2000" b="1" dirty="0">
                <a:latin typeface="Comic Sans MS" pitchFamily="66" charset="0"/>
              </a:rPr>
              <a:t>И какао с молоком,</a:t>
            </a:r>
            <a:br>
              <a:rPr lang="ru-RU" sz="2000" b="1" dirty="0">
                <a:latin typeface="Comic Sans MS" pitchFamily="66" charset="0"/>
              </a:rPr>
            </a:br>
            <a:r>
              <a:rPr lang="ru-RU" sz="2000" b="1" dirty="0">
                <a:latin typeface="Comic Sans MS" pitchFamily="66" charset="0"/>
              </a:rPr>
              <a:t>Чтобы все запить потом</a:t>
            </a:r>
            <a:r>
              <a:rPr lang="ru-RU" sz="2000" b="1" dirty="0" smtClean="0">
                <a:latin typeface="Comic Sans MS" pitchFamily="66" charset="0"/>
              </a:rPr>
              <a:t>!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744" y="11247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 с полдника</a:t>
            </a:r>
            <a:endParaRPr lang="ru-RU" dirty="0"/>
          </a:p>
        </p:txBody>
      </p:sp>
      <p:pic>
        <p:nvPicPr>
          <p:cNvPr id="12290" name="Picture 2" descr="C:\Documents and Settings\Admin\Рабочий стол\воспитатель год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55" y="0"/>
            <a:ext cx="91379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79" y="647690"/>
            <a:ext cx="3240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Вот и полдник подошел, </a:t>
            </a:r>
            <a:endParaRPr lang="ru-RU" sz="2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ru-RU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endParaRPr lang="ru-RU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Сели дети все за стол. </a:t>
            </a:r>
            <a:endParaRPr lang="ru-RU" sz="2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ru-RU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65" y="3214404"/>
            <a:ext cx="4272789" cy="33280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2" y="0"/>
            <a:ext cx="4107484" cy="36974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4" y="4221088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Чтобы не было беды, </a:t>
            </a:r>
          </a:p>
          <a:p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Вспомним правила еды:</a:t>
            </a:r>
          </a:p>
          <a:p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Наши ноги не стучат, </a:t>
            </a:r>
          </a:p>
          <a:p>
            <a:endParaRPr lang="ru-RU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Наши язычки молчат</a:t>
            </a:r>
          </a:p>
        </p:txBody>
      </p:sp>
    </p:spTree>
    <p:extLst>
      <p:ext uri="{BB962C8B-B14F-4D97-AF65-F5344CB8AC3E}">
        <p14:creationId xmlns:p14="http://schemas.microsoft.com/office/powerpoint/2010/main" val="77023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воспитатель год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3012" y="0"/>
            <a:ext cx="9200020" cy="684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3296692"/>
            <a:ext cx="74168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omic Sans MS" pitchFamily="66" charset="0"/>
              </a:rPr>
              <a:t>Мы стараемся, стараемся,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omic Sans MS" pitchFamily="66" charset="0"/>
              </a:rPr>
              <a:t>Физкультурой занимаемся,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omic Sans MS" pitchFamily="66" charset="0"/>
              </a:rPr>
              <a:t>   Пусть будут руки крепкими,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omic Sans MS" pitchFamily="66" charset="0"/>
              </a:rPr>
              <a:t>  Пусть будут ноги сильными!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omic Sans MS" pitchFamily="66" charset="0"/>
              </a:rPr>
              <a:t>Мы будем все здоровыми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omic Sans MS" pitchFamily="66" charset="0"/>
              </a:rPr>
              <a:t>Весёлыми, спортивными!</a:t>
            </a:r>
            <a:endParaRPr lang="ru-RU" sz="25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8" y="60881"/>
            <a:ext cx="3883430" cy="29125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82" y="3501008"/>
            <a:ext cx="2477148" cy="32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6686"/>
            <a:ext cx="2160240" cy="34846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56" y="44624"/>
            <a:ext cx="3031169" cy="27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9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Рабочий стол\воспитатель год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3685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332656"/>
            <a:ext cx="2016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Теплоту, заботу дарят,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А еще с нами играют</a:t>
            </a:r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!</a:t>
            </a:r>
            <a:endParaRPr lang="ru-RU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4879164"/>
            <a:ext cx="5604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Играть мы любим очень:</a:t>
            </a:r>
          </a:p>
          <a:p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Вы знаете друзья!</a:t>
            </a:r>
          </a:p>
          <a:p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Без игр прожить ребёнку</a:t>
            </a:r>
          </a:p>
          <a:p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Никак, никак нельзя.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" y="29417"/>
            <a:ext cx="3658890" cy="3178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" y="3717032"/>
            <a:ext cx="3240360" cy="2749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34" y="2896496"/>
            <a:ext cx="2840575" cy="21172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9417"/>
            <a:ext cx="3347864" cy="290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7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воспитатель год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3012" y="0"/>
            <a:ext cx="9200020" cy="684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254" y="5214727"/>
            <a:ext cx="8915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omic Sans MS" pitchFamily="66" charset="0"/>
              </a:rPr>
              <a:t>Вот темнеет </a:t>
            </a:r>
            <a:r>
              <a:rPr lang="ru-RU" sz="2500" b="1" dirty="0" smtClean="0">
                <a:solidFill>
                  <a:srgbClr val="3333FF"/>
                </a:solidFill>
                <a:latin typeface="Comic Sans MS" pitchFamily="66" charset="0"/>
              </a:rPr>
              <a:t>во дворе, 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omic Sans MS" pitchFamily="66" charset="0"/>
              </a:rPr>
              <a:t>Нам пора </a:t>
            </a:r>
            <a:r>
              <a:rPr lang="ru-RU" sz="2500" b="1" dirty="0" smtClean="0">
                <a:solidFill>
                  <a:srgbClr val="3333FF"/>
                </a:solidFill>
                <a:latin typeface="Comic Sans MS" pitchFamily="66" charset="0"/>
              </a:rPr>
              <a:t>прощаться!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omic Sans MS" pitchFamily="66" charset="0"/>
              </a:rPr>
              <a:t>С детским </a:t>
            </a:r>
            <a:r>
              <a:rPr lang="ru-RU" sz="2500" b="1" dirty="0" smtClean="0">
                <a:solidFill>
                  <a:srgbClr val="3333FF"/>
                </a:solidFill>
                <a:latin typeface="Comic Sans MS" pitchFamily="66" charset="0"/>
              </a:rPr>
              <a:t>садом детворе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omic Sans MS" pitchFamily="66" charset="0"/>
              </a:rPr>
              <a:t>Жалко </a:t>
            </a:r>
            <a:r>
              <a:rPr lang="ru-RU" sz="2500" b="1" dirty="0" smtClean="0">
                <a:solidFill>
                  <a:srgbClr val="3333FF"/>
                </a:solidFill>
                <a:latin typeface="Comic Sans MS" pitchFamily="66" charset="0"/>
              </a:rPr>
              <a:t>расставаться!</a:t>
            </a:r>
            <a:endParaRPr lang="ru-RU" sz="2500" b="1" dirty="0">
              <a:solidFill>
                <a:srgbClr val="3333FF"/>
              </a:solidFill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248" y="71991"/>
            <a:ext cx="4115494" cy="52748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9" y="55151"/>
            <a:ext cx="4427791" cy="529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воспитатель год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3012" y="0"/>
            <a:ext cx="9200020" cy="684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340768"/>
            <a:ext cx="8915488" cy="24006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500" b="1" dirty="0">
              <a:solidFill>
                <a:srgbClr val="3333FF"/>
              </a:solidFill>
              <a:latin typeface="Comic Sans MS" pitchFamily="66" charset="0"/>
            </a:endParaRPr>
          </a:p>
          <a:p>
            <a:pPr algn="ctr"/>
            <a:endParaRPr lang="ru-RU" sz="2500" b="1" dirty="0" smtClean="0">
              <a:solidFill>
                <a:srgbClr val="3333FF"/>
              </a:solidFill>
              <a:latin typeface="Comic Sans MS" pitchFamily="66" charset="0"/>
            </a:endParaRPr>
          </a:p>
          <a:p>
            <a:pPr algn="ctr"/>
            <a:endParaRPr lang="ru-RU" sz="2500" b="1" dirty="0">
              <a:solidFill>
                <a:srgbClr val="3333FF"/>
              </a:solidFill>
              <a:latin typeface="Comic Sans MS" pitchFamily="66" charset="0"/>
            </a:endParaRPr>
          </a:p>
          <a:p>
            <a:pPr algn="ctr"/>
            <a:endParaRPr lang="ru-RU" sz="2500" b="1" dirty="0" smtClean="0">
              <a:solidFill>
                <a:srgbClr val="3333FF"/>
              </a:solidFill>
              <a:latin typeface="Comic Sans MS" pitchFamily="66" charset="0"/>
            </a:endParaRPr>
          </a:p>
          <a:p>
            <a:pPr algn="ctr"/>
            <a:endParaRPr lang="ru-RU" sz="2500" b="1" dirty="0">
              <a:solidFill>
                <a:srgbClr val="3333FF"/>
              </a:solidFill>
              <a:latin typeface="Comic Sans MS" pitchFamily="66" charset="0"/>
            </a:endParaRPr>
          </a:p>
          <a:p>
            <a:pPr algn="ctr"/>
            <a:endParaRPr lang="ru-RU" sz="2500" b="1" dirty="0">
              <a:solidFill>
                <a:srgbClr val="3333FF"/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12" y="-12057"/>
            <a:ext cx="920002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468560" y="875497"/>
            <a:ext cx="66247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Спасибо</a:t>
            </a:r>
            <a:endParaRPr lang="ru-RU" sz="8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01052" y="2291337"/>
            <a:ext cx="13067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за</a:t>
            </a:r>
            <a:endParaRPr lang="ru-RU" sz="8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5840" y="5301208"/>
            <a:ext cx="619001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внимание!</a:t>
            </a:r>
            <a:endParaRPr lang="ru-RU" sz="8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18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воспитатель год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0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6056" y="2060848"/>
            <a:ext cx="4067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0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17432" cy="5577800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                                              </a:t>
            </a:r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 rot="3556303">
            <a:off x="2056195" y="809630"/>
            <a:ext cx="2664296" cy="7200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Приём детей</a:t>
            </a:r>
            <a:endParaRPr lang="ru-R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 rot="18033523">
            <a:off x="4193016" y="797419"/>
            <a:ext cx="2592288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Утренняя гимнастика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 rot="19799358">
            <a:off x="5427892" y="1642567"/>
            <a:ext cx="2685250" cy="63703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5FD21"/>
                </a:solidFill>
              </a:rPr>
              <a:t>Завтрак</a:t>
            </a:r>
            <a:endParaRPr lang="ru-RU" dirty="0">
              <a:solidFill>
                <a:srgbClr val="75FD2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 rot="20673332">
            <a:off x="5856538" y="2443847"/>
            <a:ext cx="2881481" cy="6480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Образовательная деятельность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 rot="640030">
            <a:off x="5867352" y="3639120"/>
            <a:ext cx="3072604" cy="5997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6600"/>
                </a:solidFill>
              </a:rPr>
              <a:t>Прогулка</a:t>
            </a:r>
            <a:endParaRPr lang="ru-RU" dirty="0">
              <a:solidFill>
                <a:srgbClr val="FF660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 rot="1388492">
            <a:off x="5440042" y="4525210"/>
            <a:ext cx="3208047" cy="61097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FF"/>
                </a:solidFill>
              </a:rPr>
              <a:t>Обед</a:t>
            </a:r>
            <a:endParaRPr lang="ru-RU" dirty="0">
              <a:solidFill>
                <a:srgbClr val="FF00FF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 rot="2870824">
            <a:off x="4346539" y="5330410"/>
            <a:ext cx="2983714" cy="6691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CC66"/>
                </a:solidFill>
              </a:rPr>
              <a:t>Сон</a:t>
            </a:r>
            <a:endParaRPr lang="ru-RU" dirty="0">
              <a:solidFill>
                <a:srgbClr val="00CC66"/>
              </a:solidFill>
            </a:endParaRPr>
          </a:p>
        </p:txBody>
      </p:sp>
      <p:sp>
        <p:nvSpPr>
          <p:cNvPr id="2048" name="Овал 2047"/>
          <p:cNvSpPr/>
          <p:nvPr/>
        </p:nvSpPr>
        <p:spPr>
          <a:xfrm rot="18332474">
            <a:off x="1983779" y="5434218"/>
            <a:ext cx="2809126" cy="6155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FF"/>
                </a:solidFill>
              </a:rPr>
              <a:t>Гимнастика после сна</a:t>
            </a:r>
            <a:endParaRPr lang="ru-RU" dirty="0">
              <a:solidFill>
                <a:srgbClr val="0066FF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 rot="19043539">
            <a:off x="886606" y="4898555"/>
            <a:ext cx="3023123" cy="6090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Полдник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 rot="20715181">
            <a:off x="207266" y="3835996"/>
            <a:ext cx="3078272" cy="5539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800080"/>
                </a:solidFill>
              </a:rPr>
              <a:t>Образовательная деятельность</a:t>
            </a:r>
            <a:endParaRPr lang="ru-RU" dirty="0">
              <a:solidFill>
                <a:srgbClr val="80008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 rot="575122">
            <a:off x="52519" y="2626280"/>
            <a:ext cx="3103855" cy="604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C3300"/>
                </a:solidFill>
              </a:rPr>
              <a:t>Игры</a:t>
            </a:r>
            <a:endParaRPr lang="ru-RU" dirty="0">
              <a:solidFill>
                <a:srgbClr val="CC33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 rot="1387648">
            <a:off x="510076" y="1600642"/>
            <a:ext cx="3134165" cy="7120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Уход домой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364945" y="2402323"/>
            <a:ext cx="2416180" cy="20533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Режим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2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воспитатель год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2916" y="-13094"/>
            <a:ext cx="9160237" cy="71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7944" y="462622"/>
            <a:ext cx="1042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" y="195206"/>
            <a:ext cx="3519014" cy="3809857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61" y="4113653"/>
            <a:ext cx="2259567" cy="2853880"/>
          </a:xfrm>
          <a:prstGeom prst="rect">
            <a:avLst/>
          </a:prstGeom>
          <a:effectLst>
            <a:softEdge rad="12700"/>
          </a:effectLst>
          <a:scene3d>
            <a:camera prst="perspectiveFront"/>
            <a:lightRig rig="threePt" dir="t"/>
          </a:scene3d>
          <a:sp3d extrusionH="76200">
            <a:extrusionClr>
              <a:schemeClr val="bg1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23685" y="4260129"/>
            <a:ext cx="3308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Воспитатель с улыбкой встречает меня,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И жду я сегодня чудесного дня</a:t>
            </a:r>
            <a:endParaRPr lang="ru-RU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4581" y="161514"/>
            <a:ext cx="558273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Рано 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утром в " 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Колосок" 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мамы нас 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 ведут</a:t>
            </a:r>
            <a:endParaRPr lang="ru-RU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endParaRPr lang="ru-RU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   И 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подруги и друзья</a:t>
            </a:r>
          </a:p>
          <a:p>
            <a:endParaRPr lang="ru-RU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   в «Колоске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" нас ждут</a:t>
            </a:r>
          </a:p>
          <a:p>
            <a:endParaRPr lang="ru-RU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   в «Колоске" 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научат нас</a:t>
            </a:r>
          </a:p>
          <a:p>
            <a:endParaRPr lang="ru-RU" sz="2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   петь 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и танцевать</a:t>
            </a:r>
          </a:p>
          <a:p>
            <a:endParaRPr lang="ru-RU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   и </a:t>
            </a:r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с друзьями </a:t>
            </a:r>
            <a:r>
              <a:rPr lang="ru-RU" sz="2000" b="1" dirty="0">
                <a:solidFill>
                  <a:srgbClr val="0000FF"/>
                </a:solidFill>
                <a:latin typeface="Comic Sans MS" pitchFamily="66" charset="0"/>
              </a:rPr>
              <a:t>в " </a:t>
            </a:r>
            <a:r>
              <a:rPr lang="ru-RU" sz="2000" b="1" dirty="0" smtClean="0">
                <a:solidFill>
                  <a:srgbClr val="0000FF"/>
                </a:solidFill>
                <a:latin typeface="Comic Sans MS" pitchFamily="66" charset="0"/>
              </a:rPr>
              <a:t>Колоске"</a:t>
            </a:r>
            <a:endParaRPr lang="ru-RU" sz="2000" b="1" dirty="0">
              <a:solidFill>
                <a:srgbClr val="0000FF"/>
              </a:solidFill>
              <a:latin typeface="Comic Sans MS" pitchFamily="66" charset="0"/>
            </a:endParaRPr>
          </a:p>
          <a:p>
            <a:endParaRPr lang="ru-RU" sz="2000" b="1" dirty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ru-RU" sz="2000" b="1" dirty="0" smtClean="0">
                <a:solidFill>
                  <a:srgbClr val="0000FF"/>
                </a:solidFill>
                <a:latin typeface="Comic Sans MS" pitchFamily="66" charset="0"/>
              </a:rPr>
              <a:t>                   будем </a:t>
            </a:r>
            <a:r>
              <a:rPr lang="ru-RU" sz="2000" b="1" dirty="0">
                <a:solidFill>
                  <a:srgbClr val="0000FF"/>
                </a:solidFill>
                <a:latin typeface="Comic Sans MS" pitchFamily="66" charset="0"/>
              </a:rPr>
              <a:t>мы </a:t>
            </a:r>
            <a:r>
              <a:rPr lang="ru-RU" sz="2000" b="1" dirty="0" smtClean="0">
                <a:solidFill>
                  <a:srgbClr val="0000FF"/>
                </a:solidFill>
                <a:latin typeface="Comic Sans MS" pitchFamily="66" charset="0"/>
              </a:rPr>
              <a:t>играть</a:t>
            </a:r>
          </a:p>
          <a:p>
            <a:endParaRPr lang="ru-RU" sz="20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ru-RU" sz="2000" b="1" dirty="0" smtClean="0">
                <a:solidFill>
                  <a:srgbClr val="0000FF"/>
                </a:solidFill>
                <a:latin typeface="Comic Sans MS" pitchFamily="66" charset="0"/>
              </a:rPr>
              <a:t>                   воспитатель в «Колоске"</a:t>
            </a:r>
          </a:p>
          <a:p>
            <a:endParaRPr lang="ru-RU" sz="2000" b="1" dirty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ru-RU" sz="2000" b="1" dirty="0" smtClean="0">
                <a:solidFill>
                  <a:srgbClr val="0000FF"/>
                </a:solidFill>
                <a:latin typeface="Comic Sans MS" pitchFamily="66" charset="0"/>
              </a:rPr>
              <a:t>                   сказки нам прочтет</a:t>
            </a:r>
          </a:p>
          <a:p>
            <a:endParaRPr lang="ru-RU" sz="2000" b="1" dirty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ru-RU" sz="2000" b="1" dirty="0" smtClean="0">
                <a:solidFill>
                  <a:srgbClr val="0000FF"/>
                </a:solidFill>
                <a:latin typeface="Comic Sans MS" pitchFamily="66" charset="0"/>
              </a:rPr>
              <a:t>                   вместе </a:t>
            </a:r>
            <a:r>
              <a:rPr lang="ru-RU" sz="2000" b="1" dirty="0">
                <a:solidFill>
                  <a:srgbClr val="0000FF"/>
                </a:solidFill>
                <a:latin typeface="Comic Sans MS" pitchFamily="66" charset="0"/>
              </a:rPr>
              <a:t>с нами песенки </a:t>
            </a:r>
            <a:r>
              <a:rPr lang="ru-RU" sz="2000" b="1" dirty="0" smtClean="0">
                <a:solidFill>
                  <a:srgbClr val="0000FF"/>
                </a:solidFill>
                <a:latin typeface="Comic Sans MS" pitchFamily="66" charset="0"/>
              </a:rPr>
              <a:t>     </a:t>
            </a:r>
          </a:p>
          <a:p>
            <a:r>
              <a:rPr lang="ru-RU" sz="20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Comic Sans MS" pitchFamily="66" charset="0"/>
              </a:rPr>
              <a:t>                               звонкие поёт</a:t>
            </a:r>
            <a:endParaRPr lang="ru-RU" sz="2000" b="1" dirty="0">
              <a:solidFill>
                <a:srgbClr val="0000FF"/>
              </a:solidFill>
              <a:latin typeface="Comic Sans MS" pitchFamily="66" charset="0"/>
            </a:endParaRP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воспитатель год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11"/>
            <a:ext cx="9144000" cy="68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3690" y="5720348"/>
            <a:ext cx="342051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Вот 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какой хороший дом!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В нем растем мы с каждым </a:t>
            </a:r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днем!</a:t>
            </a:r>
            <a:endParaRPr lang="ru-RU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2145" y="152670"/>
            <a:ext cx="21602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mic Sans MS" pitchFamily="66" charset="0"/>
              </a:rPr>
              <a:t>Мы приходим в детский сад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omic Sans MS" pitchFamily="66" charset="0"/>
              </a:rPr>
              <a:t>Там </a:t>
            </a:r>
            <a:r>
              <a:rPr lang="ru-RU" sz="1600" b="1" dirty="0">
                <a:solidFill>
                  <a:schemeClr val="bg1"/>
                </a:solidFill>
                <a:latin typeface="Comic Sans MS" pitchFamily="66" charset="0"/>
              </a:rPr>
              <a:t>картинки на стене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Comic Sans MS" pitchFamily="66" charset="0"/>
              </a:rPr>
              <a:t>И цветы на окне.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Comic Sans MS" pitchFamily="66" charset="0"/>
              </a:rPr>
              <a:t>Захочу -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Comic Sans MS" pitchFamily="66" charset="0"/>
              </a:rPr>
              <a:t>Поскачу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Comic Sans MS" pitchFamily="66" charset="0"/>
              </a:rPr>
              <a:t>На игрушечном коне!</a:t>
            </a:r>
          </a:p>
          <a:p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444208" y="3014992"/>
            <a:ext cx="20162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В этом доме все для нас - </a:t>
            </a:r>
          </a:p>
          <a:p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Сказки, песня и рассказ,</a:t>
            </a:r>
          </a:p>
          <a:p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Шумный пляс,</a:t>
            </a:r>
          </a:p>
          <a:p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Тихий час, - </a:t>
            </a:r>
          </a:p>
          <a:p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В этом доме все для нас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47956"/>
            <a:ext cx="1802472" cy="30109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66066"/>
            <a:ext cx="2980000" cy="25006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3030"/>
            <a:ext cx="3101698" cy="2126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036" y="2708588"/>
            <a:ext cx="2740334" cy="324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5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воспитатель год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76672"/>
            <a:ext cx="367240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  <a:latin typeface="Comic Sans MS" pitchFamily="66" charset="0"/>
              </a:rPr>
              <a:t>Чтоб расти нам сильными,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  <a:latin typeface="Comic Sans MS" pitchFamily="66" charset="0"/>
              </a:rPr>
              <a:t>Л</a:t>
            </a:r>
            <a:r>
              <a:rPr lang="ru-RU" sz="2500" b="1" dirty="0" smtClean="0">
                <a:solidFill>
                  <a:schemeClr val="bg1"/>
                </a:solidFill>
                <a:latin typeface="Comic Sans MS" pitchFamily="66" charset="0"/>
              </a:rPr>
              <a:t>овкими и смелыми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4532" y="3068960"/>
            <a:ext cx="3600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rgbClr val="3333FF"/>
                </a:solidFill>
                <a:latin typeface="Comic Sans MS" pitchFamily="66" charset="0"/>
              </a:rPr>
              <a:t>Ежедневно по </a:t>
            </a:r>
            <a:r>
              <a:rPr lang="ru-RU" sz="2500" b="1" dirty="0" smtClean="0">
                <a:solidFill>
                  <a:srgbClr val="3333FF"/>
                </a:solidFill>
                <a:latin typeface="Comic Sans MS" pitchFamily="66" charset="0"/>
              </a:rPr>
              <a:t>утрам</a:t>
            </a:r>
          </a:p>
          <a:p>
            <a:pPr algn="ctr"/>
            <a:r>
              <a:rPr lang="ru-RU" sz="1000" b="1" dirty="0" smtClean="0">
                <a:solidFill>
                  <a:srgbClr val="3333FF"/>
                </a:solidFill>
                <a:latin typeface="Comic Sans MS" pitchFamily="66" charset="0"/>
              </a:rPr>
              <a:t> </a:t>
            </a:r>
            <a:endParaRPr lang="ru-RU" sz="1000" b="1" dirty="0">
              <a:solidFill>
                <a:srgbClr val="3333FF"/>
              </a:solidFill>
              <a:latin typeface="Comic Sans MS" pitchFamily="66" charset="0"/>
            </a:endParaRPr>
          </a:p>
          <a:p>
            <a:pPr algn="ctr"/>
            <a:r>
              <a:rPr lang="ru-RU" sz="2500" b="1" dirty="0">
                <a:solidFill>
                  <a:srgbClr val="3333FF"/>
                </a:solidFill>
                <a:latin typeface="Comic Sans MS" pitchFamily="66" charset="0"/>
              </a:rPr>
              <a:t>Мы зарядку </a:t>
            </a:r>
            <a:r>
              <a:rPr lang="ru-RU" sz="2500" b="1" dirty="0" smtClean="0">
                <a:solidFill>
                  <a:srgbClr val="3333FF"/>
                </a:solidFill>
                <a:latin typeface="Comic Sans MS" pitchFamily="66" charset="0"/>
              </a:rPr>
              <a:t>делаем!</a:t>
            </a:r>
            <a:endParaRPr lang="ru-RU" sz="2500" b="1" dirty="0">
              <a:solidFill>
                <a:srgbClr val="3333FF"/>
              </a:solidFill>
              <a:latin typeface="Comic Sans MS" pitchFamily="66" charset="0"/>
            </a:endParaRPr>
          </a:p>
          <a:p>
            <a:endParaRPr lang="ru-RU" sz="2500" dirty="0">
              <a:solidFill>
                <a:srgbClr val="3333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12" y="4339590"/>
            <a:ext cx="3901440" cy="25184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21" y="188640"/>
            <a:ext cx="3835131" cy="27578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25" y="2741151"/>
            <a:ext cx="416746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8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\Рабочий стол\воспитатель год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0"/>
            <a:ext cx="91376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0"/>
            <a:ext cx="52565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Мы за столиком сидим,</a:t>
            </a:r>
          </a:p>
          <a:p>
            <a:pPr>
              <a:lnSpc>
                <a:spcPct val="25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Вкусный завтрак 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мы 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едим.</a:t>
            </a:r>
          </a:p>
          <a:p>
            <a:pPr>
              <a:lnSpc>
                <a:spcPct val="25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Постарались повара,</a:t>
            </a:r>
          </a:p>
          <a:p>
            <a:pPr>
              <a:lnSpc>
                <a:spcPct val="25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Приготовили </a:t>
            </a: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с утра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78075"/>
            <a:ext cx="4520845" cy="3015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7032"/>
            <a:ext cx="3305596" cy="3092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6056" y="3408346"/>
            <a:ext cx="3024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Деточка </a:t>
            </a:r>
            <a:r>
              <a:rPr lang="ru-RU" sz="2400" b="1" dirty="0" smtClean="0">
                <a:solidFill>
                  <a:srgbClr val="0000FF"/>
                </a:solidFill>
                <a:latin typeface="Comic Sans MS" pitchFamily="66" charset="0"/>
              </a:rPr>
              <a:t>маленькая,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Comic Sans MS" pitchFamily="66" charset="0"/>
              </a:rPr>
              <a:t>Ешь </a:t>
            </a:r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кашку </a:t>
            </a:r>
            <a:r>
              <a:rPr lang="ru-RU" sz="2400" b="1" dirty="0" smtClean="0">
                <a:solidFill>
                  <a:srgbClr val="0000FF"/>
                </a:solidFill>
                <a:latin typeface="Comic Sans MS" pitchFamily="66" charset="0"/>
              </a:rPr>
              <a:t>сладенькую,</a:t>
            </a:r>
            <a:endParaRPr lang="ru-RU" sz="2400" b="1" dirty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ru-RU" sz="2400" b="1" dirty="0" smtClean="0">
                <a:solidFill>
                  <a:srgbClr val="0000FF"/>
                </a:solidFill>
                <a:latin typeface="Comic Sans MS" pitchFamily="66" charset="0"/>
              </a:rPr>
              <a:t>Вкусную</a:t>
            </a:r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, пушистую,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Comic Sans MS" pitchFamily="66" charset="0"/>
              </a:rPr>
              <a:t>Мягкую</a:t>
            </a:r>
            <a:r>
              <a:rPr lang="ru-RU" sz="2400" b="1" dirty="0">
                <a:solidFill>
                  <a:srgbClr val="0000FF"/>
                </a:solidFill>
                <a:latin typeface="Comic Sans MS" pitchFamily="66" charset="0"/>
              </a:rPr>
              <a:t>, душистую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144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воспитатель год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76470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431844" y="620688"/>
            <a:ext cx="46063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Comic Sans MS" pitchFamily="66" charset="0"/>
              </a:rPr>
              <a:t>Любим мы не только бегать,</a:t>
            </a:r>
          </a:p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Comic Sans MS" pitchFamily="66" charset="0"/>
              </a:rPr>
              <a:t>Веселиться и играть</a:t>
            </a:r>
          </a:p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Comic Sans MS" pitchFamily="66" charset="0"/>
              </a:rPr>
              <a:t>Кроме этого мы очень</a:t>
            </a:r>
          </a:p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Comic Sans MS" pitchFamily="66" charset="0"/>
              </a:rPr>
              <a:t>Очень любим рисовать</a:t>
            </a:r>
            <a:endParaRPr lang="ru-RU" sz="2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64" y="3717032"/>
            <a:ext cx="3805429" cy="2854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93096"/>
            <a:ext cx="3626370" cy="2160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108316" cy="333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Рабочий стол\воспитатель год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76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56483" y="328153"/>
            <a:ext cx="37799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На прогулку нам пора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Ждет нас там опять игра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Свежий воздух малышам</a:t>
            </a:r>
            <a:b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Нужен и полезен!</a:t>
            </a:r>
            <a:b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Очень весело гулять!</a:t>
            </a:r>
            <a:b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sz="2400" b="1" dirty="0">
                <a:solidFill>
                  <a:schemeClr val="bg1"/>
                </a:solidFill>
                <a:latin typeface="Comic Sans MS" pitchFamily="66" charset="0"/>
              </a:rPr>
              <a:t>И никаких болезней!..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664296" cy="39944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69848"/>
            <a:ext cx="1955749" cy="32527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483" y="3945255"/>
            <a:ext cx="3752496" cy="2661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4945120"/>
            <a:ext cx="3560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На прогулку мы идём ,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И лопаточки несём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Мы </a:t>
            </a:r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в снегу капаемся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omic Sans MS" pitchFamily="66" charset="0"/>
              </a:rPr>
              <a:t>Друг другу улыбаемся</a:t>
            </a:r>
            <a:endParaRPr lang="ru-RU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9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воспитатель года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" y="0"/>
            <a:ext cx="91183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366" y="3645024"/>
            <a:ext cx="3456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Я обед съедаю сам!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Открываю рот и «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itchFamily="66" charset="0"/>
              </a:rPr>
              <a:t>ам</a:t>
            </a:r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»!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Вот несет мне ложка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Супчик из горошка!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И котлету прямо в рот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omic Sans MS" pitchFamily="66" charset="0"/>
              </a:rPr>
              <a:t>Вилка шустрая несет!</a:t>
            </a:r>
            <a:endParaRPr lang="ru-RU" sz="2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3640" y="486416"/>
            <a:ext cx="32403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Час обеда подошел</a:t>
            </a:r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,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endParaRPr lang="ru-RU" sz="2800" b="1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Comic Sans MS" pitchFamily="66" charset="0"/>
              </a:rPr>
              <a:t>Сели </a:t>
            </a:r>
            <a:r>
              <a:rPr lang="ru-RU" sz="2800" b="1" dirty="0">
                <a:solidFill>
                  <a:schemeClr val="bg1"/>
                </a:solidFill>
                <a:latin typeface="Comic Sans MS" pitchFamily="66" charset="0"/>
              </a:rPr>
              <a:t>деточки за стол</a:t>
            </a:r>
            <a:r>
              <a:rPr lang="ru-RU" sz="2800" b="1" dirty="0">
                <a:latin typeface="Comic Sans MS" pitchFamily="66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40" y="3696168"/>
            <a:ext cx="2879448" cy="2853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51" y="1338898"/>
            <a:ext cx="3396569" cy="2381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2" y="73238"/>
            <a:ext cx="2286022" cy="337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7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697</TotalTime>
  <Words>487</Words>
  <Application>Microsoft Office PowerPoint</Application>
  <PresentationFormat>Экран (4:3)</PresentationFormat>
  <Paragraphs>150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Аня</cp:lastModifiedBy>
  <cp:revision>57</cp:revision>
  <dcterms:created xsi:type="dcterms:W3CDTF">2013-01-24T11:24:25Z</dcterms:created>
  <dcterms:modified xsi:type="dcterms:W3CDTF">2016-04-09T18:19:50Z</dcterms:modified>
</cp:coreProperties>
</file>